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2;p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8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7;p4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855720" y="829800"/>
            <a:ext cx="2804400" cy="2685960"/>
          </a:xfrm>
          <a:prstGeom prst="rect">
            <a:avLst/>
          </a:prstGeom>
        </p:spPr>
        <p:txBody>
          <a:bodyPr lIns="90000" rIns="90000" tIns="45000" bIns="4500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16200" y="829800"/>
            <a:ext cx="2804400" cy="2685960"/>
          </a:xfrm>
          <a:prstGeom prst="rect">
            <a:avLst/>
          </a:prstGeom>
        </p:spPr>
        <p:txBody>
          <a:bodyPr lIns="90000" rIns="90000" tIns="45000" bIns="4500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26;p5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509040" y="1099080"/>
            <a:ext cx="5393880" cy="2766600"/>
          </a:xfrm>
          <a:prstGeom prst="rect">
            <a:avLst/>
          </a:prstGeom>
        </p:spPr>
        <p:txBody>
          <a:bodyPr>
            <a:normAutofit fontScale="3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4;p5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800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98120" y="832680"/>
            <a:ext cx="7708680" cy="3195000"/>
          </a:xfrm>
          <a:prstGeom prst="rect">
            <a:avLst/>
          </a:prstGeom>
        </p:spPr>
        <p:txBody>
          <a:bodyPr>
            <a:normAutofit fontScale="4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21;p5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800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22;p50" descr=""/>
          <p:cNvPicPr/>
          <p:nvPr/>
        </p:nvPicPr>
        <p:blipFill>
          <a:blip r:embed="rId3"/>
          <a:srcRect l="14257" t="19176" r="13899" b="33333"/>
          <a:stretch/>
        </p:blipFill>
        <p:spPr>
          <a:xfrm>
            <a:off x="-109440" y="-385200"/>
            <a:ext cx="2790360" cy="2570400"/>
          </a:xfrm>
          <a:prstGeom prst="rect">
            <a:avLst/>
          </a:prstGeom>
          <a:ln w="0">
            <a:noFill/>
          </a:ln>
          <a:effectLst>
            <a:outerShdw algn="ctr" blurRad="50760" dir="5400000" dist="50760" rotWithShape="0">
              <a:srgbClr val="000000">
                <a:alpha val="0"/>
              </a:srgbClr>
            </a:outerShdw>
          </a:effectLst>
        </p:spPr>
      </p:pic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2903400" y="3611880"/>
            <a:ext cx="5186880" cy="271080"/>
          </a:xfrm>
          <a:prstGeom prst="rect">
            <a:avLst/>
          </a:prstGeom>
        </p:spPr>
        <p:txBody>
          <a:bodyPr anchor="ctr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2903400" y="759240"/>
            <a:ext cx="5186880" cy="2852280"/>
          </a:xfrm>
          <a:prstGeom prst="rect">
            <a:avLst/>
          </a:prstGeom>
        </p:spPr>
        <p:txBody>
          <a:bodyPr anchor="ctr">
            <a:normAutofit/>
          </a:bodyPr>
          <a:p>
            <a:r>
              <a:rPr b="0" lang="pt-BR" sz="50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34;p5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35;p52" descr=""/>
          <p:cNvPicPr/>
          <p:nvPr/>
        </p:nvPicPr>
        <p:blipFill>
          <a:blip r:embed="rId3"/>
          <a:srcRect l="14257" t="19176" r="13899" b="33333"/>
          <a:stretch/>
        </p:blipFill>
        <p:spPr>
          <a:xfrm>
            <a:off x="-109440" y="-385200"/>
            <a:ext cx="2790360" cy="2570400"/>
          </a:xfrm>
          <a:prstGeom prst="rect">
            <a:avLst/>
          </a:prstGeom>
          <a:ln w="0">
            <a:noFill/>
          </a:ln>
          <a:effectLst>
            <a:outerShdw algn="ctr" blurRad="50760" dir="5400000" dist="50760" rotWithShape="0">
              <a:srgbClr val="000000">
                <a:alpha val="0"/>
              </a:srgbClr>
            </a:outerShdw>
          </a:effectLst>
        </p:spPr>
      </p:pic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2903400" y="3611880"/>
            <a:ext cx="5186880" cy="271080"/>
          </a:xfrm>
          <a:prstGeom prst="rect">
            <a:avLst/>
          </a:prstGeom>
        </p:spPr>
        <p:txBody>
          <a:bodyPr anchor="ctr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2903400" y="759240"/>
            <a:ext cx="5186880" cy="2852280"/>
          </a:xfrm>
          <a:prstGeom prst="rect">
            <a:avLst/>
          </a:prstGeom>
        </p:spPr>
        <p:txBody>
          <a:bodyPr anchor="ctr">
            <a:normAutofit/>
          </a:bodyPr>
          <a:p>
            <a:r>
              <a:rPr b="0" lang="pt-BR" sz="50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9;p5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body"/>
          </p:nvPr>
        </p:nvSpPr>
        <p:spPr>
          <a:xfrm>
            <a:off x="1122480" y="960120"/>
            <a:ext cx="6852960" cy="2766600"/>
          </a:xfrm>
          <a:prstGeom prst="rect">
            <a:avLst/>
          </a:prstGeom>
        </p:spPr>
        <p:txBody>
          <a:bodyPr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32;p8" descr=""/>
          <p:cNvPicPr/>
          <p:nvPr/>
        </p:nvPicPr>
        <p:blipFill>
          <a:blip r:embed="rId2"/>
          <a:srcRect l="49" t="0" r="49" b="0"/>
          <a:stretch/>
        </p:blipFill>
        <p:spPr>
          <a:xfrm>
            <a:off x="0" y="0"/>
            <a:ext cx="9143640" cy="514800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://linguagemc.com.br/alocacao-dinamica-de-memoria-em-c/" TargetMode="External"/><Relationship Id="rId2" Type="http://schemas.openxmlformats.org/officeDocument/2006/relationships/hyperlink" Target="https://embarcados.com.br/ponteiro-em-c-alocacao-dinamica/" TargetMode="External"/><Relationship Id="rId3" Type="http://schemas.openxmlformats.org/officeDocument/2006/relationships/hyperlink" Target="https://www.ime.usp.br/~pf/algoritmos/aulas/aloca.html" TargetMode="External"/><Relationship Id="rId4" Type="http://schemas.openxmlformats.org/officeDocument/2006/relationships/hyperlink" Target="https://www.inf.ufpr.br/roberto/ci067/14_alocmat.html" TargetMode="External"/><Relationship Id="rId5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8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86;p1" descr=""/>
          <p:cNvPicPr/>
          <p:nvPr/>
        </p:nvPicPr>
        <p:blipFill>
          <a:blip r:embed="rId1"/>
          <a:srcRect l="49" t="0" r="49" b="0"/>
          <a:stretch/>
        </p:blipFill>
        <p:spPr>
          <a:xfrm>
            <a:off x="0" y="0"/>
            <a:ext cx="9143640" cy="51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135;g1e2a29239ab_0_438"/>
          <p:cNvSpPr txBox="1"/>
          <p:nvPr/>
        </p:nvSpPr>
        <p:spPr>
          <a:xfrm>
            <a:off x="798120" y="832680"/>
            <a:ext cx="7708680" cy="31950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Google Shape;136;g1e2a29239ab_0_438" descr=""/>
          <p:cNvPicPr/>
          <p:nvPr/>
        </p:nvPicPr>
        <p:blipFill>
          <a:blip r:embed="rId1"/>
          <a:stretch/>
        </p:blipFill>
        <p:spPr>
          <a:xfrm>
            <a:off x="399240" y="496440"/>
            <a:ext cx="8507160" cy="38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141;g1e2a29239ab_0_443"/>
          <p:cNvSpPr txBox="1"/>
          <p:nvPr/>
        </p:nvSpPr>
        <p:spPr>
          <a:xfrm>
            <a:off x="5545440" y="832680"/>
            <a:ext cx="2961720" cy="31950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0000"/>
          </a:bodyPr>
          <a:p>
            <a:pPr marL="457200" indent="-369360">
              <a:lnSpc>
                <a:spcPct val="115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rand() produz um valor aleatório na faixa entre 0 e a constante RAND_MAX.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15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A faixa de valores desejada está entre 0 e 100.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Google Shape;142;g1e2a29239ab_0_443" descr=""/>
          <p:cNvPicPr/>
          <p:nvPr/>
        </p:nvPicPr>
        <p:blipFill>
          <a:blip r:embed="rId1"/>
          <a:stretch/>
        </p:blipFill>
        <p:spPr>
          <a:xfrm>
            <a:off x="0" y="0"/>
            <a:ext cx="5545080" cy="435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147;g1e2a29239ab_0_525"/>
          <p:cNvSpPr txBox="1"/>
          <p:nvPr/>
        </p:nvSpPr>
        <p:spPr>
          <a:xfrm>
            <a:off x="2903400" y="3611880"/>
            <a:ext cx="5186880" cy="271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Libre Franklin"/>
                <a:ea typeface="Libre Franklin"/>
              </a:rPr>
              <a:t>Alocação Dinâmica de Memória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Google Shape;148;g1e2a29239ab_0_525"/>
          <p:cNvSpPr txBox="1"/>
          <p:nvPr/>
        </p:nvSpPr>
        <p:spPr>
          <a:xfrm>
            <a:off x="2903400" y="759240"/>
            <a:ext cx="5186880" cy="285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5000" spc="-1" strike="noStrike">
                <a:solidFill>
                  <a:srgbClr val="000000"/>
                </a:solidFill>
                <a:latin typeface="Franklin Gothic"/>
                <a:ea typeface="Franklin Gothic"/>
              </a:rPr>
              <a:t>Liberar a memória alocada dinamicamente.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153;g1e2a29239ab_0_530" descr=""/>
          <p:cNvPicPr/>
          <p:nvPr/>
        </p:nvPicPr>
        <p:blipFill>
          <a:blip r:embed="rId1"/>
          <a:stretch/>
        </p:blipFill>
        <p:spPr>
          <a:xfrm>
            <a:off x="0" y="0"/>
            <a:ext cx="4315680" cy="435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158;g1e307ecf8c5_0_0" descr=""/>
          <p:cNvPicPr/>
          <p:nvPr/>
        </p:nvPicPr>
        <p:blipFill>
          <a:blip r:embed="rId1"/>
          <a:stretch/>
        </p:blipFill>
        <p:spPr>
          <a:xfrm>
            <a:off x="159480" y="666000"/>
            <a:ext cx="5238360" cy="1428480"/>
          </a:xfrm>
          <a:prstGeom prst="rect">
            <a:avLst/>
          </a:prstGeom>
          <a:ln w="0">
            <a:noFill/>
          </a:ln>
        </p:spPr>
      </p:pic>
      <p:pic>
        <p:nvPicPr>
          <p:cNvPr id="335" name="Google Shape;159;g1e307ecf8c5_0_0" descr=""/>
          <p:cNvPicPr/>
          <p:nvPr/>
        </p:nvPicPr>
        <p:blipFill>
          <a:blip r:embed="rId2"/>
          <a:stretch/>
        </p:blipFill>
        <p:spPr>
          <a:xfrm>
            <a:off x="159480" y="2445840"/>
            <a:ext cx="4266720" cy="106632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160;g1e307ecf8c5_0_0" descr=""/>
          <p:cNvPicPr/>
          <p:nvPr/>
        </p:nvPicPr>
        <p:blipFill>
          <a:blip r:embed="rId3"/>
          <a:stretch/>
        </p:blipFill>
        <p:spPr>
          <a:xfrm>
            <a:off x="5132880" y="1757880"/>
            <a:ext cx="3895200" cy="117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165;g1e307ecf8c5_0_6"/>
          <p:cNvSpPr txBox="1"/>
          <p:nvPr/>
        </p:nvSpPr>
        <p:spPr>
          <a:xfrm>
            <a:off x="509040" y="1099080"/>
            <a:ext cx="539388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36144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Estruturas do Tipo Lista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Lista encadeada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Lista duplamente encadeada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Lista circular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170;g1e307ecf8c5_0_10"/>
          <p:cNvSpPr txBox="1"/>
          <p:nvPr/>
        </p:nvSpPr>
        <p:spPr>
          <a:xfrm>
            <a:off x="2903400" y="3611880"/>
            <a:ext cx="5186880" cy="271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Libre Franklin"/>
                <a:ea typeface="Libre Franklin"/>
              </a:rPr>
              <a:t>Lista encadeada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171;g1e307ecf8c5_0_10"/>
          <p:cNvSpPr txBox="1"/>
          <p:nvPr/>
        </p:nvSpPr>
        <p:spPr>
          <a:xfrm>
            <a:off x="2903400" y="759240"/>
            <a:ext cx="5186880" cy="285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7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5000" spc="-1" strike="noStrike">
                <a:solidFill>
                  <a:srgbClr val="ffffff"/>
                </a:solidFill>
                <a:latin typeface="Franklin Gothic"/>
                <a:ea typeface="Franklin Gothic"/>
              </a:rPr>
              <a:t>É uma sequência de elementos encadeados um após o outro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176;g1e307ecf8c5_0_97"/>
          <p:cNvSpPr txBox="1"/>
          <p:nvPr/>
        </p:nvSpPr>
        <p:spPr>
          <a:xfrm>
            <a:off x="1122480" y="1256040"/>
            <a:ext cx="6852960" cy="2470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36144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A forma de construir e conectar as estruturas são muito semelhantes.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A diferença está na manipulação (operações) de cada estrutura.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Pilha: a inserção e remoção é feita no topo.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Fila: a inserção é sempre feita no final e a remoção é sempre feita no início da fila.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1" name="Google Shape;177;g1e307ecf8c5_0_97" descr=""/>
          <p:cNvPicPr/>
          <p:nvPr/>
        </p:nvPicPr>
        <p:blipFill>
          <a:blip r:embed="rId1"/>
          <a:stretch/>
        </p:blipFill>
        <p:spPr>
          <a:xfrm>
            <a:off x="0" y="53748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342" name="Google Shape;178;g1e307ecf8c5_0_97"/>
          <p:cNvSpPr/>
          <p:nvPr/>
        </p:nvSpPr>
        <p:spPr>
          <a:xfrm>
            <a:off x="883080" y="466560"/>
            <a:ext cx="2947680" cy="744120"/>
          </a:xfrm>
          <a:prstGeom prst="wedgeEllipseCallout">
            <a:avLst>
              <a:gd name="adj1" fmla="val -55563"/>
              <a:gd name="adj2" fmla="val 40268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Qual é a diferença entre lista, fila e pilha?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183;g1e307ecf8c5_0_103"/>
          <p:cNvSpPr txBox="1"/>
          <p:nvPr/>
        </p:nvSpPr>
        <p:spPr>
          <a:xfrm>
            <a:off x="1122480" y="960120"/>
            <a:ext cx="685296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36144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Lista encadeada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estrutura mais livre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sem muita regra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inserção pode ser feita no início, no meio, no final, em qualquer parte da lista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inserção pode ser ordenada (crescente ou decrescente)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as mesmas regras servem para a remoção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a operação de busca é muito comum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188;g1e307ecf8c5_0_107"/>
          <p:cNvSpPr txBox="1"/>
          <p:nvPr/>
        </p:nvSpPr>
        <p:spPr>
          <a:xfrm>
            <a:off x="1122480" y="1256040"/>
            <a:ext cx="6852960" cy="2470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36144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Definir uma estrutura Nó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possui ao menos um ponteiro para o próximo nó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É possível definir a estrutura Lista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possui um ponteiro para o primeiro Nó da lista.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Existe uma diversidade de listas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lista simplesmente encadeada (lista encadeada)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lista duplamente encadeada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lista circular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5" name="Google Shape;189;g1e307ecf8c5_0_107" descr=""/>
          <p:cNvPicPr/>
          <p:nvPr/>
        </p:nvPicPr>
        <p:blipFill>
          <a:blip r:embed="rId1"/>
          <a:stretch/>
        </p:blipFill>
        <p:spPr>
          <a:xfrm>
            <a:off x="0" y="53748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346" name="Google Shape;190;g1e307ecf8c5_0_107"/>
          <p:cNvSpPr/>
          <p:nvPr/>
        </p:nvSpPr>
        <p:spPr>
          <a:xfrm>
            <a:off x="883080" y="466560"/>
            <a:ext cx="2613600" cy="744120"/>
          </a:xfrm>
          <a:prstGeom prst="wedgeEllipseCallout">
            <a:avLst>
              <a:gd name="adj1" fmla="val -55563"/>
              <a:gd name="adj2" fmla="val 40268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construir uma lista encadeada?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91;g1e2a29239ab_0_9" descr="Dynamic memory allocation in C"/>
          <p:cNvPicPr/>
          <p:nvPr/>
        </p:nvPicPr>
        <p:blipFill>
          <a:blip r:embed="rId1"/>
          <a:srcRect l="10796" t="0" r="10796" b="0"/>
          <a:stretch/>
        </p:blipFill>
        <p:spPr>
          <a:xfrm>
            <a:off x="767880" y="851040"/>
            <a:ext cx="2804400" cy="268596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92;g1e2a29239ab_0_9" descr=""/>
          <p:cNvPicPr/>
          <p:nvPr/>
        </p:nvPicPr>
        <p:blipFill>
          <a:blip r:embed="rId2"/>
          <a:stretch/>
        </p:blipFill>
        <p:spPr>
          <a:xfrm>
            <a:off x="5619240" y="851040"/>
            <a:ext cx="2910600" cy="268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195;g1e307ecf8c5_0_190"/>
          <p:cNvSpPr txBox="1"/>
          <p:nvPr/>
        </p:nvSpPr>
        <p:spPr>
          <a:xfrm>
            <a:off x="1122480" y="960120"/>
            <a:ext cx="685296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Lista encadeada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Possui um Nó inicial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A partir dele é possível percorrer toda a lista até o final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Sempre em uma única direção, do início para o fim.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200;g1e307ecf8c5_0_194"/>
          <p:cNvSpPr txBox="1"/>
          <p:nvPr/>
        </p:nvSpPr>
        <p:spPr>
          <a:xfrm>
            <a:off x="1122480" y="960120"/>
            <a:ext cx="685296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Lista duplamente encadeada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Cada Nó possui dois ponteiros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Um para o Nó seguinte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Um para o Nó anterior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É possível percorrer a lista nos dois sentidos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do início para o fim e vice-versa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205;g1e307ecf8c5_0_198"/>
          <p:cNvSpPr txBox="1"/>
          <p:nvPr/>
        </p:nvSpPr>
        <p:spPr>
          <a:xfrm>
            <a:off x="1122480" y="960120"/>
            <a:ext cx="685296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Lista circular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Pode ser simplesmente ou duplamente encadeada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O último Nó da lista aponta novamente para o início (o primeiro Nó da lista)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70c0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É preciso ter atenção ao percorrer a lista para não entrar em um loop infinito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210;g1e307ecf8c5_0_279"/>
          <p:cNvSpPr txBox="1"/>
          <p:nvPr/>
        </p:nvSpPr>
        <p:spPr>
          <a:xfrm>
            <a:off x="2903400" y="3611880"/>
            <a:ext cx="5186880" cy="271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Libre Franklin"/>
                <a:ea typeface="Libre Franklin"/>
              </a:rPr>
              <a:t>Lista encadeada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Google Shape;211;g1e307ecf8c5_0_279"/>
          <p:cNvSpPr txBox="1"/>
          <p:nvPr/>
        </p:nvSpPr>
        <p:spPr>
          <a:xfrm>
            <a:off x="2903400" y="759240"/>
            <a:ext cx="5434920" cy="285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5000" spc="-1" strike="noStrike">
                <a:solidFill>
                  <a:srgbClr val="000000"/>
                </a:solidFill>
                <a:latin typeface="Franklin Gothic"/>
                <a:ea typeface="Franklin Gothic"/>
              </a:rPr>
              <a:t>Inserir em uma lista simplesmente encadeada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216;g1e307ecf8c5_0_284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5694120" cy="40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221;g1e307ecf8c5_0_288" descr=""/>
          <p:cNvPicPr/>
          <p:nvPr/>
        </p:nvPicPr>
        <p:blipFill>
          <a:blip r:embed="rId1"/>
          <a:stretch/>
        </p:blipFill>
        <p:spPr>
          <a:xfrm>
            <a:off x="0" y="0"/>
            <a:ext cx="5945760" cy="327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226;g1e307ecf8c5_0_292" descr=""/>
          <p:cNvPicPr/>
          <p:nvPr/>
        </p:nvPicPr>
        <p:blipFill>
          <a:blip r:embed="rId1"/>
          <a:stretch/>
        </p:blipFill>
        <p:spPr>
          <a:xfrm>
            <a:off x="0" y="0"/>
            <a:ext cx="4881960" cy="48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231;g1e307ecf8c5_0_296" descr=""/>
          <p:cNvPicPr/>
          <p:nvPr/>
        </p:nvPicPr>
        <p:blipFill>
          <a:blip r:embed="rId1"/>
          <a:stretch/>
        </p:blipFill>
        <p:spPr>
          <a:xfrm>
            <a:off x="0" y="0"/>
            <a:ext cx="5442840" cy="48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236;g1e307ecf8c5_0_300" descr=""/>
          <p:cNvPicPr/>
          <p:nvPr/>
        </p:nvPicPr>
        <p:blipFill>
          <a:blip r:embed="rId1"/>
          <a:stretch/>
        </p:blipFill>
        <p:spPr>
          <a:xfrm>
            <a:off x="0" y="0"/>
            <a:ext cx="585072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241;g1e307ecf8c5_0_304"/>
          <p:cNvSpPr txBox="1"/>
          <p:nvPr/>
        </p:nvSpPr>
        <p:spPr>
          <a:xfrm>
            <a:off x="509040" y="1099080"/>
            <a:ext cx="539388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Google Shape;242;g1e307ecf8c5_0_304" descr=""/>
          <p:cNvPicPr/>
          <p:nvPr/>
        </p:nvPicPr>
        <p:blipFill>
          <a:blip r:embed="rId1"/>
          <a:stretch/>
        </p:blipFill>
        <p:spPr>
          <a:xfrm>
            <a:off x="0" y="813960"/>
            <a:ext cx="5846040" cy="351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7;g1e2a29239ab_0_91"/>
          <p:cNvSpPr txBox="1"/>
          <p:nvPr/>
        </p:nvSpPr>
        <p:spPr>
          <a:xfrm>
            <a:off x="509040" y="1099080"/>
            <a:ext cx="539388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36144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Malloc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Vetor dinâmico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Liberar memória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spcBef>
                <a:spcPts val="751"/>
              </a:spcBef>
              <a:buClr>
                <a:srgbClr val="0070c0"/>
              </a:buClr>
              <a:buFont typeface="Noto Sans Symbols"/>
              <a:buChar char="▪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Matriz dinâmica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247;g1e307ecf8c5_0_309"/>
          <p:cNvSpPr txBox="1"/>
          <p:nvPr/>
        </p:nvSpPr>
        <p:spPr>
          <a:xfrm>
            <a:off x="509040" y="1099080"/>
            <a:ext cx="539388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Google Shape;248;g1e307ecf8c5_0_309" descr=""/>
          <p:cNvPicPr/>
          <p:nvPr/>
        </p:nvPicPr>
        <p:blipFill>
          <a:blip r:embed="rId1"/>
          <a:stretch/>
        </p:blipFill>
        <p:spPr>
          <a:xfrm>
            <a:off x="0" y="515880"/>
            <a:ext cx="6846480" cy="411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53;g1e307ecf8c5_0_314"/>
          <p:cNvSpPr txBox="1"/>
          <p:nvPr/>
        </p:nvSpPr>
        <p:spPr>
          <a:xfrm>
            <a:off x="509040" y="1099080"/>
            <a:ext cx="539388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Google Shape;254;g1e307ecf8c5_0_314" descr=""/>
          <p:cNvPicPr/>
          <p:nvPr/>
        </p:nvPicPr>
        <p:blipFill>
          <a:blip r:embed="rId1"/>
          <a:stretch/>
        </p:blipFill>
        <p:spPr>
          <a:xfrm>
            <a:off x="0" y="336600"/>
            <a:ext cx="5853240" cy="429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259;g1e307ecf8c5_0_319"/>
          <p:cNvSpPr txBox="1"/>
          <p:nvPr/>
        </p:nvSpPr>
        <p:spPr>
          <a:xfrm>
            <a:off x="2903400" y="3611880"/>
            <a:ext cx="5186880" cy="271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Libre Franklin"/>
                <a:ea typeface="Libre Franklin"/>
              </a:rPr>
              <a:t>Lista encadeada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Google Shape;260;g1e307ecf8c5_0_319"/>
          <p:cNvSpPr txBox="1"/>
          <p:nvPr/>
        </p:nvSpPr>
        <p:spPr>
          <a:xfrm>
            <a:off x="2903400" y="759240"/>
            <a:ext cx="5186880" cy="285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5000" spc="-1" strike="noStrike">
                <a:solidFill>
                  <a:srgbClr val="000000"/>
                </a:solidFill>
                <a:latin typeface="Franklin Gothic"/>
                <a:ea typeface="Franklin Gothic"/>
              </a:rPr>
              <a:t>Remover um nó da lista simplesmente encadeada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265;g1e307ecf8c5_0_324" descr=""/>
          <p:cNvPicPr/>
          <p:nvPr/>
        </p:nvPicPr>
        <p:blipFill>
          <a:blip r:embed="rId1"/>
          <a:stretch/>
        </p:blipFill>
        <p:spPr>
          <a:xfrm>
            <a:off x="0" y="0"/>
            <a:ext cx="64558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270;g1e307ecf8c5_0_328"/>
          <p:cNvSpPr txBox="1"/>
          <p:nvPr/>
        </p:nvSpPr>
        <p:spPr>
          <a:xfrm>
            <a:off x="509040" y="1099080"/>
            <a:ext cx="5393880" cy="2766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Google Shape;271;g1e307ecf8c5_0_328" descr=""/>
          <p:cNvPicPr/>
          <p:nvPr/>
        </p:nvPicPr>
        <p:blipFill>
          <a:blip r:embed="rId1"/>
          <a:stretch/>
        </p:blipFill>
        <p:spPr>
          <a:xfrm>
            <a:off x="0" y="0"/>
            <a:ext cx="8112600" cy="439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276;g1e307ecf8c5_0_333"/>
          <p:cNvSpPr txBox="1"/>
          <p:nvPr/>
        </p:nvSpPr>
        <p:spPr>
          <a:xfrm>
            <a:off x="2903400" y="3611880"/>
            <a:ext cx="5186880" cy="271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Libre Franklin"/>
                <a:ea typeface="Libre Franklin"/>
              </a:rPr>
              <a:t>Liusta encadeada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Google Shape;277;g1e307ecf8c5_0_333"/>
          <p:cNvSpPr txBox="1"/>
          <p:nvPr/>
        </p:nvSpPr>
        <p:spPr>
          <a:xfrm>
            <a:off x="2903400" y="759240"/>
            <a:ext cx="5186880" cy="285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7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5000" spc="-1" strike="noStrike">
                <a:solidFill>
                  <a:srgbClr val="000000"/>
                </a:solidFill>
                <a:latin typeface="Franklin Gothic"/>
                <a:ea typeface="Franklin Gothic"/>
              </a:rPr>
              <a:t>Buscar um elemento em uma lista simplesmente encadeada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282;g1e307ecf8c5_0_338" descr=""/>
          <p:cNvPicPr/>
          <p:nvPr/>
        </p:nvPicPr>
        <p:blipFill>
          <a:blip r:embed="rId1"/>
          <a:stretch/>
        </p:blipFill>
        <p:spPr>
          <a:xfrm>
            <a:off x="0" y="643680"/>
            <a:ext cx="5871960" cy="385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287;g1e307ecf8c5_0_342" descr=""/>
          <p:cNvPicPr/>
          <p:nvPr/>
        </p:nvPicPr>
        <p:blipFill>
          <a:blip r:embed="rId1"/>
          <a:stretch/>
        </p:blipFill>
        <p:spPr>
          <a:xfrm>
            <a:off x="0" y="0"/>
            <a:ext cx="8231760" cy="433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292;g1e2a29239ab_0_693"/>
          <p:cNvSpPr txBox="1"/>
          <p:nvPr/>
        </p:nvSpPr>
        <p:spPr>
          <a:xfrm>
            <a:off x="798120" y="832680"/>
            <a:ext cx="7708680" cy="31950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pt-BR" sz="3200" spc="-1" strike="noStrike">
                <a:solidFill>
                  <a:srgbClr val="000000"/>
                </a:solidFill>
                <a:latin typeface="Arial"/>
                <a:ea typeface="Arial"/>
              </a:rPr>
              <a:t>Material complementar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2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Alocação Dinâmica em C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2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Ponteiro em C: Alocação Dinâmica de Memória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2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Alocação Dinâmica de Memória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2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4"/>
              </a:rPr>
              <a:t>Alocação Dinâmica de Matrizes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297;g14c7871c447_0_6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Google Shape;298;g14c7871c447_0_6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5" name="Google Shape;299;g14c7871c447_0_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102;g1e2a29239ab_0_177" descr=""/>
          <p:cNvPicPr/>
          <p:nvPr/>
        </p:nvPicPr>
        <p:blipFill>
          <a:blip r:embed="rId1"/>
          <a:stretch/>
        </p:blipFill>
        <p:spPr>
          <a:xfrm>
            <a:off x="0" y="0"/>
            <a:ext cx="5270760" cy="429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04;p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107;g1e2a29239ab_0_259"/>
          <p:cNvSpPr txBox="1"/>
          <p:nvPr/>
        </p:nvSpPr>
        <p:spPr>
          <a:xfrm>
            <a:off x="2903400" y="3611880"/>
            <a:ext cx="5186880" cy="271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Libre Franklin"/>
                <a:ea typeface="Libre Franklin"/>
              </a:rPr>
              <a:t>Alocação Dinâmica de Memória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Google Shape;108;g1e2a29239ab_0_259"/>
          <p:cNvSpPr txBox="1"/>
          <p:nvPr/>
        </p:nvSpPr>
        <p:spPr>
          <a:xfrm>
            <a:off x="2903400" y="759240"/>
            <a:ext cx="5186880" cy="285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5000" spc="-1" strike="noStrike">
                <a:solidFill>
                  <a:srgbClr val="000000"/>
                </a:solidFill>
                <a:latin typeface="Franklin Gothic"/>
                <a:ea typeface="Franklin Gothic"/>
              </a:rPr>
              <a:t>Alocar um vetor dinâmico em linguagem C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113;g1e2a29239ab_0_341" descr=""/>
          <p:cNvPicPr/>
          <p:nvPr/>
        </p:nvPicPr>
        <p:blipFill>
          <a:blip r:embed="rId1"/>
          <a:stretch/>
        </p:blipFill>
        <p:spPr>
          <a:xfrm>
            <a:off x="0" y="0"/>
            <a:ext cx="6210000" cy="415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118;g1e2a29239ab_0_346" descr=""/>
          <p:cNvPicPr/>
          <p:nvPr/>
        </p:nvPicPr>
        <p:blipFill>
          <a:blip r:embed="rId1"/>
          <a:stretch/>
        </p:blipFill>
        <p:spPr>
          <a:xfrm>
            <a:off x="0" y="951840"/>
            <a:ext cx="5905080" cy="295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123;g1e2a29239ab_0_428"/>
          <p:cNvSpPr txBox="1"/>
          <p:nvPr/>
        </p:nvSpPr>
        <p:spPr>
          <a:xfrm>
            <a:off x="2903400" y="3611880"/>
            <a:ext cx="5186880" cy="271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Libre Franklin"/>
                <a:ea typeface="Libre Franklin"/>
              </a:rPr>
              <a:t>Alocação Dinâmica de Memória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Google Shape;124;g1e2a29239ab_0_428"/>
          <p:cNvSpPr txBox="1"/>
          <p:nvPr/>
        </p:nvSpPr>
        <p:spPr>
          <a:xfrm>
            <a:off x="2903400" y="759240"/>
            <a:ext cx="5186880" cy="285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5000" spc="-1" strike="noStrike">
                <a:solidFill>
                  <a:srgbClr val="000000"/>
                </a:solidFill>
                <a:latin typeface="Franklin Gothic"/>
                <a:ea typeface="Franklin Gothic"/>
              </a:rPr>
              <a:t>Aumentar o tamanho de um vetor.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130;g1e2a29239ab_0_433" descr=""/>
          <p:cNvPicPr/>
          <p:nvPr/>
        </p:nvPicPr>
        <p:blipFill>
          <a:blip r:embed="rId1"/>
          <a:stretch/>
        </p:blipFill>
        <p:spPr>
          <a:xfrm>
            <a:off x="1603440" y="346680"/>
            <a:ext cx="5936400" cy="402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LibreOffice/7.1.5.2$Windows_X86_64 LibreOffice_project/85f04e9f809797b8199d13c421bd8a2b025d52b5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2022-10-20T14:56:15Z</dcterms:created>
  <dc:creator>Felipe Giusti da Silva</dc:creator>
  <dc:description/>
  <dc:language>pt-BR</dc:language>
  <cp:lastModifiedBy/>
  <dcterms:modified xsi:type="dcterms:W3CDTF">2023-06-26T19:19:52Z</dcterms:modified>
  <cp:revision>1</cp:revision>
  <dc:subject/>
  <dc:title/>
</cp:coreProperties>
</file>